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1" r:id="rId3"/>
    <p:sldId id="270" r:id="rId4"/>
    <p:sldId id="266" r:id="rId5"/>
    <p:sldId id="268" r:id="rId6"/>
    <p:sldId id="269" r:id="rId7"/>
    <p:sldId id="263" r:id="rId8"/>
    <p:sldId id="264" r:id="rId9"/>
    <p:sldId id="265" r:id="rId10"/>
    <p:sldId id="272" r:id="rId11"/>
    <p:sldId id="273" r:id="rId12"/>
    <p:sldId id="274" r:id="rId13"/>
    <p:sldId id="27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196744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07453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05974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92484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32462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09148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36553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38523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06660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70059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15560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380946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905232"/>
            <a:ext cx="9144000" cy="5391219"/>
          </a:xfrm>
          <a:prstGeom prst="rect">
            <a:avLst/>
          </a:prstGeom>
        </p:spPr>
        <p:txBody>
          <a:bodyPr wrap="square">
            <a:spAutoFit/>
          </a:bodyPr>
          <a:lstStyle/>
          <a:p>
            <a:pPr algn="just">
              <a:lnSpc>
                <a:spcPct val="150000"/>
              </a:lnSpc>
            </a:pPr>
            <a:r>
              <a:rPr lang="en-US" sz="3200" b="1" dirty="0" smtClean="0">
                <a:latin typeface="Times New Roman" pitchFamily="18" charset="0"/>
                <a:ea typeface="Times New Roman"/>
                <a:cs typeface="Times New Roman" pitchFamily="18" charset="0"/>
              </a:rPr>
              <a:t>TOPIC; </a:t>
            </a:r>
            <a:r>
              <a:rPr lang="en-US" sz="3200" dirty="0" smtClean="0">
                <a:latin typeface="Times New Roman" pitchFamily="18" charset="0"/>
                <a:ea typeface="Times New Roman"/>
                <a:cs typeface="Times New Roman" pitchFamily="18" charset="0"/>
              </a:rPr>
              <a:t>BURDEN OF PUERPERAL SEPSIS AND ASSOCIATED FACTORS AMONG MOTHERS ATTENDING MATERNITY WARD  IN ISHAKA ADVENTIST HOSPITAL BUSHENYI DISTRICT</a:t>
            </a:r>
          </a:p>
          <a:p>
            <a:pPr algn="just">
              <a:lnSpc>
                <a:spcPct val="150000"/>
              </a:lnSpc>
              <a:spcAft>
                <a:spcPts val="1000"/>
              </a:spcAft>
            </a:pPr>
            <a:r>
              <a:rPr lang="en-US" sz="3200" dirty="0" smtClean="0">
                <a:latin typeface="Times New Roman" pitchFamily="18" charset="0"/>
                <a:ea typeface="Times New Roman"/>
                <a:cs typeface="Times New Roman" pitchFamily="18" charset="0"/>
              </a:rPr>
              <a:t> </a:t>
            </a:r>
            <a:r>
              <a:rPr lang="en-US" sz="3200" b="1" dirty="0" smtClean="0">
                <a:latin typeface="Times New Roman" pitchFamily="18" charset="0"/>
                <a:ea typeface="Times New Roman"/>
                <a:cs typeface="Times New Roman" pitchFamily="18" charset="0"/>
              </a:rPr>
              <a:t>REG. NO;  </a:t>
            </a:r>
            <a:r>
              <a:rPr lang="en-US" sz="3200" dirty="0" smtClean="0">
                <a:latin typeface="Times New Roman" pitchFamily="18" charset="0"/>
                <a:ea typeface="Times New Roman"/>
                <a:cs typeface="Times New Roman" pitchFamily="18" charset="0"/>
              </a:rPr>
              <a:t>DCM/0104/143/DU</a:t>
            </a:r>
          </a:p>
          <a:p>
            <a:pPr algn="just">
              <a:lnSpc>
                <a:spcPct val="150000"/>
              </a:lnSpc>
              <a:spcAft>
                <a:spcPts val="1000"/>
              </a:spcAft>
            </a:pPr>
            <a:r>
              <a:rPr lang="en-US" sz="3200" b="1" dirty="0" smtClean="0">
                <a:latin typeface="Times New Roman" pitchFamily="18" charset="0"/>
                <a:ea typeface="Times New Roman"/>
                <a:cs typeface="Times New Roman" pitchFamily="18" charset="0"/>
              </a:rPr>
              <a:t>PROGRAME;</a:t>
            </a:r>
            <a:r>
              <a:rPr lang="en-US" sz="3200" dirty="0" smtClean="0">
                <a:latin typeface="Times New Roman" pitchFamily="18" charset="0"/>
                <a:ea typeface="Times New Roman"/>
                <a:cs typeface="Times New Roman" pitchFamily="18" charset="0"/>
              </a:rPr>
              <a:t>DIPLOMA IN CLINICAL MEDICINE AND COMMUNITY HEALTH.</a:t>
            </a:r>
            <a:endParaRPr lang="en-US" sz="3200" dirty="0">
              <a:latin typeface="Times New Roman" pitchFamily="18" charset="0"/>
              <a:ea typeface="Times New Roman"/>
              <a:cs typeface="Times New Roman" pitchFamily="18" charset="0"/>
            </a:endParaRPr>
          </a:p>
        </p:txBody>
      </p:sp>
    </p:spTree>
    <p:extLst>
      <p:ext uri="{BB962C8B-B14F-4D97-AF65-F5344CB8AC3E}">
        <p14:creationId xmlns:p14="http://schemas.microsoft.com/office/powerpoint/2010/main" val="358067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DISCUSSION AND CONCLUSIONS</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DISCUSWION;</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447800"/>
            <a:ext cx="9144000" cy="5410200"/>
          </a:xfrm>
        </p:spPr>
        <p:txBody>
          <a:bodyPr>
            <a:noAutofit/>
          </a:bodyPr>
          <a:lstStyle/>
          <a:p>
            <a:pPr marL="0" marR="0" algn="just">
              <a:spcBef>
                <a:spcPts val="0"/>
              </a:spcBef>
              <a:spcAft>
                <a:spcPts val="1000"/>
              </a:spcAft>
            </a:pPr>
            <a:r>
              <a:rPr lang="en-US" dirty="0">
                <a:latin typeface="Times New Roman"/>
                <a:ea typeface="Calibri"/>
              </a:rPr>
              <a:t>Seventy mothers were interviewed, majority was between the age of 25-29(31.4</a:t>
            </a:r>
            <a:r>
              <a:rPr lang="en-US" dirty="0" smtClean="0">
                <a:latin typeface="Times New Roman"/>
                <a:ea typeface="Calibri"/>
              </a:rPr>
              <a:t>%),</a:t>
            </a:r>
            <a:r>
              <a:rPr lang="en-US" dirty="0">
                <a:latin typeface="Times New Roman"/>
                <a:ea typeface="Calibri"/>
              </a:rPr>
              <a:t> and most of them fall within the reproductive </a:t>
            </a:r>
            <a:r>
              <a:rPr lang="en-US" dirty="0" smtClean="0">
                <a:latin typeface="Times New Roman"/>
                <a:ea typeface="Calibri"/>
              </a:rPr>
              <a:t>age. </a:t>
            </a:r>
            <a:r>
              <a:rPr lang="en-US" dirty="0" smtClean="0">
                <a:latin typeface="Times New Roman"/>
                <a:ea typeface="Calibri"/>
                <a:cs typeface="Arial"/>
              </a:rPr>
              <a:t>In </a:t>
            </a:r>
            <a:r>
              <a:rPr lang="en-US" dirty="0">
                <a:latin typeface="Times New Roman"/>
                <a:ea typeface="Calibri"/>
                <a:cs typeface="Arial"/>
              </a:rPr>
              <a:t>the study, only eight mothers out of seventy were diagnosed with puerperal sepsis and the major risk factors were; home birth (42%), socioeconomic factors (22%),inadequacy of food during pregnancy (28%), and multiple vaginal examinations (8%) .</a:t>
            </a:r>
            <a:endParaRPr lang="en-US" dirty="0">
              <a:ea typeface="Times New Roman"/>
              <a:cs typeface="Arial"/>
            </a:endParaRPr>
          </a:p>
        </p:txBody>
      </p:sp>
    </p:spTree>
    <p:extLst>
      <p:ext uri="{BB962C8B-B14F-4D97-AF65-F5344CB8AC3E}">
        <p14:creationId xmlns:p14="http://schemas.microsoft.com/office/powerpoint/2010/main" val="372668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CONCLUSIONS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066800"/>
            <a:ext cx="9144000" cy="5791200"/>
          </a:xfrm>
        </p:spPr>
        <p:txBody>
          <a:bodyPr>
            <a:noAutofit/>
          </a:bodyPr>
          <a:lstStyle/>
          <a:p>
            <a:pPr marL="0" marR="0" indent="0" algn="just">
              <a:lnSpc>
                <a:spcPct val="150000"/>
              </a:lnSpc>
              <a:spcBef>
                <a:spcPts val="0"/>
              </a:spcBef>
              <a:spcAft>
                <a:spcPts val="1000"/>
              </a:spcAft>
              <a:buNone/>
            </a:pPr>
            <a:r>
              <a:rPr lang="en-US" dirty="0">
                <a:latin typeface="Times New Roman" pitchFamily="18" charset="0"/>
                <a:ea typeface="Calibri"/>
                <a:cs typeface="Times New Roman" pitchFamily="18" charset="0"/>
              </a:rPr>
              <a:t>M</a:t>
            </a:r>
            <a:r>
              <a:rPr lang="en-US" dirty="0" smtClean="0">
                <a:latin typeface="Times New Roman" pitchFamily="18" charset="0"/>
                <a:ea typeface="Calibri"/>
                <a:cs typeface="Times New Roman" pitchFamily="18" charset="0"/>
              </a:rPr>
              <a:t>ajority </a:t>
            </a:r>
            <a:r>
              <a:rPr lang="en-US" dirty="0">
                <a:latin typeface="Times New Roman" pitchFamily="18" charset="0"/>
                <a:ea typeface="Calibri"/>
                <a:cs typeface="Times New Roman" pitchFamily="18" charset="0"/>
              </a:rPr>
              <a:t>of the respondents agreed that puerperal sepsis lead to </a:t>
            </a:r>
            <a:r>
              <a:rPr lang="en-US" dirty="0" smtClean="0">
                <a:latin typeface="Times New Roman" pitchFamily="18" charset="0"/>
                <a:ea typeface="Calibri"/>
                <a:cs typeface="Times New Roman" pitchFamily="18" charset="0"/>
              </a:rPr>
              <a:t>a serious  </a:t>
            </a:r>
            <a:r>
              <a:rPr lang="en-US" dirty="0">
                <a:latin typeface="Times New Roman" pitchFamily="18" charset="0"/>
                <a:ea typeface="Calibri"/>
                <a:cs typeface="Times New Roman" pitchFamily="18" charset="0"/>
              </a:rPr>
              <a:t>complication </a:t>
            </a:r>
            <a:r>
              <a:rPr lang="en-US" dirty="0" smtClean="0">
                <a:latin typeface="Times New Roman" pitchFamily="18" charset="0"/>
                <a:ea typeface="Calibri"/>
                <a:cs typeface="Times New Roman" pitchFamily="18" charset="0"/>
              </a:rPr>
              <a:t>and </a:t>
            </a:r>
            <a:r>
              <a:rPr lang="en-US" dirty="0">
                <a:latin typeface="Times New Roman" pitchFamily="18" charset="0"/>
                <a:ea typeface="Calibri"/>
                <a:cs typeface="Times New Roman" pitchFamily="18" charset="0"/>
              </a:rPr>
              <a:t>t</a:t>
            </a:r>
            <a:r>
              <a:rPr lang="en-US" dirty="0" smtClean="0">
                <a:latin typeface="Times New Roman" pitchFamily="18" charset="0"/>
                <a:ea typeface="Calibri"/>
                <a:cs typeface="Times New Roman" pitchFamily="18" charset="0"/>
              </a:rPr>
              <a:t>he </a:t>
            </a:r>
            <a:r>
              <a:rPr lang="en-US" dirty="0">
                <a:latin typeface="Times New Roman" pitchFamily="18" charset="0"/>
                <a:ea typeface="Calibri"/>
                <a:cs typeface="Times New Roman" pitchFamily="18" charset="0"/>
              </a:rPr>
              <a:t>major risk factor </a:t>
            </a:r>
            <a:r>
              <a:rPr lang="en-US" dirty="0" smtClean="0">
                <a:latin typeface="Times New Roman" pitchFamily="18" charset="0"/>
                <a:ea typeface="Calibri"/>
                <a:cs typeface="Times New Roman" pitchFamily="18" charset="0"/>
              </a:rPr>
              <a:t>were home </a:t>
            </a:r>
            <a:r>
              <a:rPr lang="en-US" dirty="0">
                <a:latin typeface="Times New Roman" pitchFamily="18" charset="0"/>
                <a:ea typeface="Calibri"/>
                <a:cs typeface="Times New Roman" pitchFamily="18" charset="0"/>
              </a:rPr>
              <a:t>delivery, inadequacy of food, socio economic factors and prolonged </a:t>
            </a:r>
            <a:r>
              <a:rPr lang="en-US" dirty="0" smtClean="0">
                <a:latin typeface="Times New Roman" pitchFamily="18" charset="0"/>
                <a:ea typeface="Calibri"/>
                <a:cs typeface="Times New Roman" pitchFamily="18" charset="0"/>
              </a:rPr>
              <a:t>labour. Health </a:t>
            </a:r>
            <a:r>
              <a:rPr lang="en-US" dirty="0">
                <a:latin typeface="Times New Roman" pitchFamily="18" charset="0"/>
                <a:ea typeface="Calibri"/>
                <a:cs typeface="Times New Roman" pitchFamily="18" charset="0"/>
              </a:rPr>
              <a:t>workers also agreed that </a:t>
            </a:r>
            <a:r>
              <a:rPr lang="en-US" dirty="0" smtClean="0">
                <a:latin typeface="Times New Roman" pitchFamily="18" charset="0"/>
                <a:ea typeface="Calibri"/>
                <a:cs typeface="Times New Roman" pitchFamily="18" charset="0"/>
              </a:rPr>
              <a:t>management of </a:t>
            </a:r>
            <a:r>
              <a:rPr lang="en-US" dirty="0">
                <a:latin typeface="Times New Roman" pitchFamily="18" charset="0"/>
                <a:ea typeface="Calibri"/>
                <a:cs typeface="Times New Roman" pitchFamily="18" charset="0"/>
              </a:rPr>
              <a:t>puerperal sepsis involved a multidisciplinary </a:t>
            </a:r>
            <a:r>
              <a:rPr lang="en-US" dirty="0" smtClean="0">
                <a:latin typeface="Times New Roman" pitchFamily="18" charset="0"/>
                <a:ea typeface="Calibri"/>
                <a:cs typeface="Times New Roman" pitchFamily="18" charset="0"/>
              </a:rPr>
              <a:t>approach.  </a:t>
            </a:r>
            <a:endParaRPr lang="en-US" dirty="0">
              <a:latin typeface="Times New Roman" pitchFamily="18" charset="0"/>
              <a:ea typeface="Times New Roman"/>
              <a:cs typeface="Times New Roman" pitchFamily="18" charset="0"/>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9507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REFERENCES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715000"/>
          </a:xfrm>
        </p:spPr>
        <p:txBody>
          <a:bodyPr>
            <a:noAutofit/>
          </a:bodyPr>
          <a:lstStyle/>
          <a:p>
            <a:pPr marL="304800" marR="0" indent="-304800">
              <a:spcBef>
                <a:spcPts val="0"/>
              </a:spcBef>
              <a:spcAft>
                <a:spcPts val="1000"/>
              </a:spcAft>
            </a:pPr>
            <a:r>
              <a:rPr lang="en-US" dirty="0">
                <a:latin typeface="Times New Roman" pitchFamily="18" charset="0"/>
                <a:ea typeface="Times New Roman"/>
                <a:cs typeface="Times New Roman" pitchFamily="18" charset="0"/>
              </a:rPr>
              <a:t>WHO. (2008). Mother–baby </a:t>
            </a:r>
            <a:r>
              <a:rPr lang="en-US" dirty="0" smtClean="0">
                <a:latin typeface="Times New Roman" pitchFamily="18" charset="0"/>
                <a:ea typeface="Times New Roman"/>
                <a:cs typeface="Times New Roman" pitchFamily="18" charset="0"/>
              </a:rPr>
              <a:t>package:</a:t>
            </a:r>
          </a:p>
          <a:p>
            <a:pPr marL="304800" marR="0" indent="-304800">
              <a:spcBef>
                <a:spcPts val="0"/>
              </a:spcBef>
              <a:spcAft>
                <a:spcPts val="1000"/>
              </a:spcAft>
            </a:pPr>
            <a:r>
              <a:rPr lang="en-US" dirty="0" smtClean="0">
                <a:latin typeface="Times New Roman" pitchFamily="18" charset="0"/>
                <a:ea typeface="Times New Roman"/>
                <a:cs typeface="Times New Roman" pitchFamily="18" charset="0"/>
              </a:rPr>
              <a:t>Say L, Chou D, </a:t>
            </a:r>
            <a:r>
              <a:rPr lang="en-US" dirty="0" err="1" smtClean="0">
                <a:latin typeface="Times New Roman" pitchFamily="18" charset="0"/>
                <a:ea typeface="Times New Roman"/>
                <a:cs typeface="Times New Roman" pitchFamily="18" charset="0"/>
              </a:rPr>
              <a:t>Gemmill</a:t>
            </a:r>
            <a:r>
              <a:rPr lang="en-US" dirty="0" smtClean="0">
                <a:latin typeface="Times New Roman" pitchFamily="18" charset="0"/>
                <a:ea typeface="Times New Roman"/>
                <a:cs typeface="Times New Roman" pitchFamily="18" charset="0"/>
              </a:rPr>
              <a:t> A, </a:t>
            </a:r>
            <a:r>
              <a:rPr lang="en-US" dirty="0" err="1" smtClean="0">
                <a:latin typeface="Times New Roman" pitchFamily="18" charset="0"/>
                <a:ea typeface="Times New Roman"/>
                <a:cs typeface="Times New Roman" pitchFamily="18" charset="0"/>
              </a:rPr>
              <a:t>Tuncalp</a:t>
            </a:r>
            <a:r>
              <a:rPr lang="en-US" dirty="0" smtClean="0">
                <a:latin typeface="Times New Roman" pitchFamily="18" charset="0"/>
                <a:ea typeface="Times New Roman"/>
                <a:cs typeface="Times New Roman" pitchFamily="18" charset="0"/>
              </a:rPr>
              <a:t> O, Moller AB, Daniels J,  et al. (2014). Global causes of maternal death:</a:t>
            </a:r>
          </a:p>
          <a:p>
            <a:pPr marL="304800" marR="0" indent="-304800">
              <a:spcBef>
                <a:spcPts val="0"/>
              </a:spcBef>
              <a:spcAft>
                <a:spcPts val="1000"/>
              </a:spcAft>
            </a:pPr>
            <a:r>
              <a:rPr lang="en-US" dirty="0" smtClean="0">
                <a:latin typeface="Times New Roman" pitchFamily="18" charset="0"/>
                <a:ea typeface="Times New Roman"/>
                <a:cs typeface="Times New Roman" pitchFamily="18" charset="0"/>
              </a:rPr>
              <a:t> </a:t>
            </a:r>
            <a:r>
              <a:rPr lang="en-US" dirty="0">
                <a:latin typeface="Times New Roman" pitchFamily="18" charset="0"/>
                <a:ea typeface="Times New Roman"/>
                <a:cs typeface="Times New Roman" pitchFamily="18" charset="0"/>
              </a:rPr>
              <a:t>van </a:t>
            </a:r>
            <a:r>
              <a:rPr lang="en-US" dirty="0" err="1">
                <a:latin typeface="Times New Roman" pitchFamily="18" charset="0"/>
                <a:ea typeface="Times New Roman"/>
                <a:cs typeface="Times New Roman" pitchFamily="18" charset="0"/>
              </a:rPr>
              <a:t>Dillen</a:t>
            </a:r>
            <a:r>
              <a:rPr lang="en-US" dirty="0">
                <a:latin typeface="Times New Roman" pitchFamily="18" charset="0"/>
                <a:ea typeface="Times New Roman"/>
                <a:cs typeface="Times New Roman" pitchFamily="18" charset="0"/>
              </a:rPr>
              <a:t> J, </a:t>
            </a:r>
            <a:r>
              <a:rPr lang="en-US" dirty="0" err="1">
                <a:latin typeface="Times New Roman" pitchFamily="18" charset="0"/>
                <a:ea typeface="Times New Roman"/>
                <a:cs typeface="Times New Roman" pitchFamily="18" charset="0"/>
              </a:rPr>
              <a:t>Zwart</a:t>
            </a:r>
            <a:r>
              <a:rPr lang="en-US" dirty="0">
                <a:latin typeface="Times New Roman" pitchFamily="18" charset="0"/>
                <a:ea typeface="Times New Roman"/>
                <a:cs typeface="Times New Roman" pitchFamily="18" charset="0"/>
              </a:rPr>
              <a:t> J, </a:t>
            </a:r>
            <a:r>
              <a:rPr lang="en-US" dirty="0" err="1">
                <a:latin typeface="Times New Roman" pitchFamily="18" charset="0"/>
                <a:ea typeface="Times New Roman"/>
                <a:cs typeface="Times New Roman" pitchFamily="18" charset="0"/>
              </a:rPr>
              <a:t>Schutte</a:t>
            </a:r>
            <a:r>
              <a:rPr lang="en-US" dirty="0">
                <a:latin typeface="Times New Roman" pitchFamily="18" charset="0"/>
                <a:ea typeface="Times New Roman"/>
                <a:cs typeface="Times New Roman" pitchFamily="18" charset="0"/>
              </a:rPr>
              <a:t> J,  van R. J. (2010). Maternal sepsis: epidemiology, </a:t>
            </a:r>
            <a:r>
              <a:rPr lang="en-US" dirty="0" smtClean="0">
                <a:latin typeface="Times New Roman" pitchFamily="18" charset="0"/>
                <a:ea typeface="Times New Roman"/>
                <a:cs typeface="Times New Roman" pitchFamily="18" charset="0"/>
              </a:rPr>
              <a:t>etiology and out come.</a:t>
            </a:r>
          </a:p>
          <a:p>
            <a:pPr marL="304800" marR="0" indent="-304800">
              <a:spcBef>
                <a:spcPts val="0"/>
              </a:spcBef>
              <a:spcAft>
                <a:spcPts val="1000"/>
              </a:spcAft>
            </a:pPr>
            <a:r>
              <a:rPr lang="en-US" dirty="0" smtClean="0">
                <a:latin typeface="Times New Roman"/>
                <a:ea typeface="Times New Roman"/>
                <a:cs typeface="Arial"/>
              </a:rPr>
              <a:t> </a:t>
            </a:r>
            <a:r>
              <a:rPr lang="en-US" dirty="0" err="1">
                <a:latin typeface="Times New Roman"/>
                <a:ea typeface="Times New Roman"/>
                <a:cs typeface="Arial"/>
              </a:rPr>
              <a:t>Ebuehi</a:t>
            </a:r>
            <a:r>
              <a:rPr lang="en-US" dirty="0">
                <a:latin typeface="Times New Roman"/>
                <a:ea typeface="Times New Roman"/>
                <a:cs typeface="Arial"/>
              </a:rPr>
              <a:t> OM, </a:t>
            </a:r>
            <a:r>
              <a:rPr lang="en-US" dirty="0" err="1">
                <a:latin typeface="Times New Roman"/>
                <a:ea typeface="Times New Roman"/>
                <a:cs typeface="Arial"/>
              </a:rPr>
              <a:t>Chinda</a:t>
            </a:r>
            <a:r>
              <a:rPr lang="en-US" dirty="0">
                <a:latin typeface="Times New Roman"/>
                <a:ea typeface="Times New Roman"/>
                <a:cs typeface="Arial"/>
              </a:rPr>
              <a:t> GN, </a:t>
            </a:r>
            <a:r>
              <a:rPr lang="en-US" dirty="0" err="1">
                <a:latin typeface="Times New Roman"/>
                <a:ea typeface="Times New Roman"/>
                <a:cs typeface="Arial"/>
              </a:rPr>
              <a:t>Sotunde</a:t>
            </a:r>
            <a:r>
              <a:rPr lang="en-US" dirty="0">
                <a:latin typeface="Times New Roman"/>
                <a:ea typeface="Times New Roman"/>
                <a:cs typeface="Arial"/>
              </a:rPr>
              <a:t> OM, O. S. (2013). Emergency Obstetric Care: </a:t>
            </a:r>
            <a:r>
              <a:rPr lang="en-US" dirty="0" smtClean="0">
                <a:latin typeface="Times New Roman"/>
                <a:ea typeface="Times New Roman"/>
                <a:cs typeface="Arial"/>
              </a:rPr>
              <a:t> </a:t>
            </a:r>
            <a:r>
              <a:rPr lang="en-US" dirty="0">
                <a:latin typeface="Times New Roman"/>
                <a:ea typeface="Times New Roman"/>
                <a:cs typeface="Arial"/>
              </a:rPr>
              <a:t>doi:10.5923/j.cmd. </a:t>
            </a:r>
            <a:r>
              <a:rPr lang="en-US" dirty="0" smtClean="0">
                <a:latin typeface="Times New Roman"/>
                <a:ea typeface="Times New Roman"/>
                <a:cs typeface="Arial"/>
              </a:rPr>
              <a:t>20130302.03.</a:t>
            </a:r>
            <a:endParaRPr lang="en-US" dirty="0">
              <a:ea typeface="Times New Roman"/>
              <a:cs typeface="Arial"/>
            </a:endParaRPr>
          </a:p>
          <a:p>
            <a:pPr marL="304800" marR="0" indent="-304800">
              <a:spcBef>
                <a:spcPts val="0"/>
              </a:spcBef>
              <a:spcAft>
                <a:spcPts val="1000"/>
              </a:spcAft>
            </a:pPr>
            <a:endParaRPr lang="en-US" dirty="0">
              <a:latin typeface="Times New Roman"/>
              <a:ea typeface="Times New Roman"/>
              <a:cs typeface="Arial"/>
            </a:endParaRPr>
          </a:p>
          <a:p>
            <a:pPr marL="304800" marR="0" indent="-304800">
              <a:spcBef>
                <a:spcPts val="0"/>
              </a:spcBef>
              <a:spcAft>
                <a:spcPts val="1000"/>
              </a:spcAft>
            </a:pPr>
            <a:endParaRPr lang="en-US" dirty="0">
              <a:ea typeface="Times New Roman"/>
              <a:cs typeface="Arial"/>
            </a:endParaRPr>
          </a:p>
          <a:p>
            <a:endParaRPr lang="en-US" dirty="0"/>
          </a:p>
        </p:txBody>
      </p:sp>
    </p:spTree>
    <p:extLst>
      <p:ext uri="{BB962C8B-B14F-4D97-AF65-F5344CB8AC3E}">
        <p14:creationId xmlns:p14="http://schemas.microsoft.com/office/powerpoint/2010/main" val="1761396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latin typeface="Bell MT" pitchFamily="18" charset="0"/>
                <a:cs typeface="Andalus" pitchFamily="18" charset="-78"/>
              </a:rPr>
              <a:t>GOD BLESS YOU</a:t>
            </a:r>
            <a:endParaRPr lang="en-US" sz="8000" dirty="0">
              <a:latin typeface="Bell MT" pitchFamily="18" charset="0"/>
              <a:cs typeface="Andalus" pitchFamily="18" charset="-78"/>
            </a:endParaRPr>
          </a:p>
        </p:txBody>
      </p:sp>
      <p:sp>
        <p:nvSpPr>
          <p:cNvPr id="4" name="Content Placeholder 3"/>
          <p:cNvSpPr>
            <a:spLocks noGrp="1"/>
          </p:cNvSpPr>
          <p:nvPr>
            <p:ph sz="half" idx="2"/>
          </p:nvPr>
        </p:nvSpPr>
        <p:spPr/>
        <p:txBody>
          <a:bodyPr>
            <a:normAutofit/>
          </a:bodyPr>
          <a:lstStyle/>
          <a:p>
            <a:r>
              <a:rPr lang="en-US" sz="3600" dirty="0" smtClean="0">
                <a:latin typeface="Californian FB" pitchFamily="18" charset="0"/>
              </a:rPr>
              <a:t>Thanks for listening.</a:t>
            </a:r>
          </a:p>
          <a:p>
            <a:r>
              <a:rPr lang="en-US" sz="3600" dirty="0" smtClean="0">
                <a:latin typeface="Californian FB" pitchFamily="18" charset="0"/>
              </a:rPr>
              <a:t>Apwoyo matek.</a:t>
            </a:r>
          </a:p>
          <a:p>
            <a:r>
              <a:rPr lang="en-US" sz="3600" dirty="0" smtClean="0">
                <a:latin typeface="Californian FB" pitchFamily="18" charset="0"/>
              </a:rPr>
              <a:t>Webale kusimba.</a:t>
            </a:r>
          </a:p>
          <a:p>
            <a:r>
              <a:rPr lang="en-US" sz="3600" dirty="0" smtClean="0">
                <a:latin typeface="Californian FB" pitchFamily="18" charset="0"/>
              </a:rPr>
              <a:t>Asante Sana.</a:t>
            </a:r>
          </a:p>
          <a:p>
            <a:r>
              <a:rPr lang="en-US" sz="3600" dirty="0" smtClean="0">
                <a:latin typeface="Californian FB" pitchFamily="18" charset="0"/>
              </a:rPr>
              <a:t>Mexciboku.</a:t>
            </a:r>
          </a:p>
          <a:p>
            <a:r>
              <a:rPr lang="en-US" sz="3600" dirty="0" smtClean="0">
                <a:latin typeface="Californian FB" pitchFamily="18" charset="0"/>
              </a:rPr>
              <a:t>Yalamnoyinoyi.</a:t>
            </a:r>
          </a:p>
          <a:p>
            <a:endParaRPr lang="en-US" sz="3600" dirty="0">
              <a:latin typeface="Californian FB" pitchFamily="18" charset="0"/>
            </a:endParaRPr>
          </a:p>
        </p:txBody>
      </p:sp>
      <p:pic>
        <p:nvPicPr>
          <p:cNvPr id="2050" name="Picture 2" descr="C:\Program Files\Microsoft Office\MEDIA\CAGCAT10\j0240719.wmf"/>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371600"/>
            <a:ext cx="3657600" cy="525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5547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INTRODUCTION</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295400"/>
            <a:ext cx="9144000" cy="5562600"/>
          </a:xfrm>
        </p:spPr>
        <p:txBody>
          <a:bodyPr>
            <a:noAutofit/>
          </a:bodyPr>
          <a:lstStyle/>
          <a:p>
            <a:pPr marL="0" marR="0" algn="just">
              <a:lnSpc>
                <a:spcPct val="150000"/>
              </a:lnSpc>
              <a:spcBef>
                <a:spcPts val="0"/>
              </a:spcBef>
              <a:spcAft>
                <a:spcPts val="1000"/>
              </a:spcAft>
            </a:pPr>
            <a:r>
              <a:rPr lang="en-US" dirty="0" smtClean="0">
                <a:latin typeface="Times New Roman" pitchFamily="18" charset="0"/>
                <a:ea typeface="Times New Roman"/>
                <a:cs typeface="Times New Roman" pitchFamily="18" charset="0"/>
              </a:rPr>
              <a:t>PS is the </a:t>
            </a:r>
            <a:r>
              <a:rPr lang="en-US" dirty="0">
                <a:latin typeface="Times New Roman" pitchFamily="18" charset="0"/>
                <a:ea typeface="Times New Roman"/>
                <a:cs typeface="Times New Roman" pitchFamily="18" charset="0"/>
              </a:rPr>
              <a:t>infection of the genital tract occurring at any time </a:t>
            </a:r>
            <a:r>
              <a:rPr lang="en-US" dirty="0" smtClean="0">
                <a:latin typeface="Times New Roman" pitchFamily="18" charset="0"/>
                <a:ea typeface="Times New Roman"/>
                <a:cs typeface="Times New Roman" pitchFamily="18" charset="0"/>
              </a:rPr>
              <a:t>between </a:t>
            </a:r>
            <a:r>
              <a:rPr lang="en-US" dirty="0">
                <a:latin typeface="Times New Roman" pitchFamily="18" charset="0"/>
                <a:ea typeface="Times New Roman"/>
                <a:cs typeface="Times New Roman" pitchFamily="18" charset="0"/>
              </a:rPr>
              <a:t>the rupture of membranes or labor and the 42nd day postpartum in which fever and one or more of the following are present: </a:t>
            </a:r>
            <a:r>
              <a:rPr lang="en-US" dirty="0" smtClean="0">
                <a:latin typeface="Times New Roman" pitchFamily="18" charset="0"/>
                <a:ea typeface="Times New Roman"/>
                <a:cs typeface="Times New Roman" pitchFamily="18" charset="0"/>
              </a:rPr>
              <a:t>LAP, abnormal </a:t>
            </a:r>
            <a:r>
              <a:rPr lang="en-US" dirty="0">
                <a:latin typeface="Times New Roman" pitchFamily="18" charset="0"/>
                <a:ea typeface="Times New Roman"/>
                <a:cs typeface="Times New Roman" pitchFamily="18" charset="0"/>
              </a:rPr>
              <a:t>vaginal discharge, abnormal </a:t>
            </a:r>
            <a:r>
              <a:rPr lang="en-US" dirty="0" err="1">
                <a:latin typeface="Times New Roman" pitchFamily="18" charset="0"/>
                <a:ea typeface="Times New Roman"/>
                <a:cs typeface="Times New Roman" pitchFamily="18" charset="0"/>
              </a:rPr>
              <a:t>odour</a:t>
            </a:r>
            <a:r>
              <a:rPr lang="en-US" dirty="0">
                <a:latin typeface="Times New Roman" pitchFamily="18" charset="0"/>
                <a:ea typeface="Times New Roman"/>
                <a:cs typeface="Times New Roman" pitchFamily="18" charset="0"/>
              </a:rPr>
              <a:t> of discharge, and delay </a:t>
            </a:r>
            <a:r>
              <a:rPr lang="en-US" dirty="0" smtClean="0">
                <a:latin typeface="Times New Roman" pitchFamily="18" charset="0"/>
                <a:ea typeface="Times New Roman"/>
                <a:cs typeface="Times New Roman" pitchFamily="18" charset="0"/>
              </a:rPr>
              <a:t>in uterine involution (WHO</a:t>
            </a:r>
            <a:r>
              <a:rPr lang="en-US" dirty="0">
                <a:latin typeface="Times New Roman" pitchFamily="18" charset="0"/>
                <a:ea typeface="Times New Roman"/>
                <a:cs typeface="Times New Roman" pitchFamily="18" charset="0"/>
              </a:rPr>
              <a:t>, 2008)</a:t>
            </a:r>
          </a:p>
          <a:p>
            <a:endParaRPr lang="en-US" dirty="0"/>
          </a:p>
        </p:txBody>
      </p:sp>
    </p:spTree>
    <p:extLst>
      <p:ext uri="{BB962C8B-B14F-4D97-AF65-F5344CB8AC3E}">
        <p14:creationId xmlns:p14="http://schemas.microsoft.com/office/powerpoint/2010/main" val="2943774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PROBLEM STATEMENT</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715000"/>
          </a:xfrm>
        </p:spPr>
        <p:txBody>
          <a:bodyPr>
            <a:noAutofit/>
          </a:bodyPr>
          <a:lstStyle/>
          <a:p>
            <a:pPr marL="0" marR="0" algn="just">
              <a:lnSpc>
                <a:spcPct val="150000"/>
              </a:lnSpc>
              <a:spcBef>
                <a:spcPts val="0"/>
              </a:spcBef>
              <a:spcAft>
                <a:spcPts val="1000"/>
              </a:spcAft>
            </a:pPr>
            <a:r>
              <a:rPr lang="en-US" spc="-150" dirty="0">
                <a:latin typeface="Times New Roman" pitchFamily="18" charset="0"/>
                <a:ea typeface="Times New Roman"/>
                <a:cs typeface="Times New Roman" pitchFamily="18" charset="0"/>
              </a:rPr>
              <a:t>Puerperal sepsis are among the leading causes of maternal mortality worldwide, accounting for about one tenth of the global burden of maternal deaths(Say et al, </a:t>
            </a:r>
            <a:r>
              <a:rPr lang="en-US" spc="-150" dirty="0" smtClean="0">
                <a:latin typeface="Times New Roman" pitchFamily="18" charset="0"/>
                <a:ea typeface="Times New Roman"/>
                <a:cs typeface="Times New Roman" pitchFamily="18" charset="0"/>
              </a:rPr>
              <a:t>2014). Most </a:t>
            </a:r>
            <a:r>
              <a:rPr lang="en-US" spc="-150" dirty="0">
                <a:latin typeface="Times New Roman" pitchFamily="18" charset="0"/>
                <a:ea typeface="Times New Roman"/>
                <a:cs typeface="Times New Roman" pitchFamily="18" charset="0"/>
              </a:rPr>
              <a:t>of the estimated 75,000 maternal deaths occurring worldwide yearly as a result of infections are recorded in low-income countries(van et al, 2010</a:t>
            </a:r>
            <a:r>
              <a:rPr lang="en-US" spc="-150" dirty="0" smtClean="0">
                <a:latin typeface="Times New Roman" pitchFamily="18" charset="0"/>
                <a:ea typeface="Times New Roman"/>
                <a:cs typeface="Times New Roman" pitchFamily="18" charset="0"/>
              </a:rPr>
              <a:t>).The </a:t>
            </a:r>
            <a:r>
              <a:rPr lang="en-US" spc="-150" dirty="0">
                <a:latin typeface="Times New Roman" pitchFamily="18" charset="0"/>
                <a:ea typeface="Times New Roman"/>
                <a:cs typeface="Times New Roman" pitchFamily="18" charset="0"/>
              </a:rPr>
              <a:t>causes of mortality vary and predictors of these maternal deaths in the Ugandan setting are largely </a:t>
            </a:r>
            <a:r>
              <a:rPr lang="en-US" spc="-150" dirty="0" smtClean="0">
                <a:latin typeface="Times New Roman" pitchFamily="18" charset="0"/>
                <a:ea typeface="Times New Roman"/>
                <a:cs typeface="Times New Roman" pitchFamily="18" charset="0"/>
              </a:rPr>
              <a:t>unknown </a:t>
            </a:r>
            <a:r>
              <a:rPr lang="en-US" spc="-150" dirty="0">
                <a:latin typeface="Times New Roman" pitchFamily="18" charset="0"/>
                <a:ea typeface="Times New Roman"/>
                <a:cs typeface="Times New Roman" pitchFamily="18" charset="0"/>
              </a:rPr>
              <a:t>(</a:t>
            </a:r>
            <a:r>
              <a:rPr lang="en-US" spc="-150" dirty="0" err="1">
                <a:latin typeface="Times New Roman" pitchFamily="18" charset="0"/>
                <a:ea typeface="Times New Roman"/>
                <a:cs typeface="Times New Roman" pitchFamily="18" charset="0"/>
              </a:rPr>
              <a:t>Ebuehi</a:t>
            </a:r>
            <a:r>
              <a:rPr lang="en-US" spc="-150" dirty="0">
                <a:latin typeface="Times New Roman" pitchFamily="18" charset="0"/>
                <a:ea typeface="Times New Roman"/>
                <a:cs typeface="Times New Roman" pitchFamily="18" charset="0"/>
              </a:rPr>
              <a:t> et al, 2013).</a:t>
            </a:r>
          </a:p>
          <a:p>
            <a:pPr>
              <a:lnSpc>
                <a:spcPct val="150000"/>
              </a:lnSpc>
            </a:pPr>
            <a:endParaRPr lang="en-US" spc="-150" dirty="0"/>
          </a:p>
        </p:txBody>
      </p:sp>
    </p:spTree>
    <p:extLst>
      <p:ext uri="{BB962C8B-B14F-4D97-AF65-F5344CB8AC3E}">
        <p14:creationId xmlns:p14="http://schemas.microsoft.com/office/powerpoint/2010/main" val="123133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STUDTY OBJECTIVES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76200" y="1219200"/>
            <a:ext cx="9067800" cy="5638800"/>
          </a:xfrm>
        </p:spPr>
        <p:txBody>
          <a:bodyPr>
            <a:normAutofit/>
          </a:bodyPr>
          <a:lstStyle/>
          <a:p>
            <a:pPr marL="0" indent="0" algn="just">
              <a:lnSpc>
                <a:spcPct val="150000"/>
              </a:lnSpc>
              <a:buNone/>
            </a:pPr>
            <a:r>
              <a:rPr lang="en-US" b="1" dirty="0" smtClean="0">
                <a:latin typeface="Times New Roman" pitchFamily="18" charset="0"/>
                <a:cs typeface="Times New Roman" pitchFamily="18" charset="0"/>
              </a:rPr>
              <a:t>General; </a:t>
            </a:r>
            <a:r>
              <a:rPr lang="en-US" dirty="0" smtClean="0">
                <a:latin typeface="Times New Roman" pitchFamily="18" charset="0"/>
                <a:cs typeface="Times New Roman" pitchFamily="18" charset="0"/>
              </a:rPr>
              <a:t>To determine the burdens of puerperal sepsis and associated factors among mothers attending </a:t>
            </a:r>
            <a:r>
              <a:rPr lang="en-US" dirty="0" err="1" smtClean="0">
                <a:latin typeface="Times New Roman" pitchFamily="18" charset="0"/>
                <a:cs typeface="Times New Roman" pitchFamily="18" charset="0"/>
              </a:rPr>
              <a:t>Ishaka</a:t>
            </a:r>
            <a:r>
              <a:rPr lang="en-US" dirty="0" smtClean="0">
                <a:latin typeface="Times New Roman" pitchFamily="18" charset="0"/>
                <a:cs typeface="Times New Roman" pitchFamily="18" charset="0"/>
              </a:rPr>
              <a:t> Adventist Hospital.</a:t>
            </a:r>
          </a:p>
          <a:p>
            <a:pPr marL="0" indent="0" algn="just">
              <a:lnSpc>
                <a:spcPct val="150000"/>
              </a:lnSpc>
              <a:buNone/>
            </a:pPr>
            <a:r>
              <a:rPr lang="en-US" b="1" dirty="0" smtClean="0">
                <a:latin typeface="Times New Roman" pitchFamily="18" charset="0"/>
                <a:cs typeface="Times New Roman" pitchFamily="18" charset="0"/>
              </a:rPr>
              <a:t>Specific;</a:t>
            </a:r>
            <a:r>
              <a:rPr lang="en-US" dirty="0" smtClean="0">
                <a:latin typeface="Times New Roman" pitchFamily="18" charset="0"/>
                <a:cs typeface="Times New Roman" pitchFamily="18" charset="0"/>
              </a:rPr>
              <a:t> To determine the burdens, assess the associated factors and management of puerperal sepsis among mothers attending </a:t>
            </a:r>
            <a:r>
              <a:rPr lang="en-US" dirty="0" err="1" smtClean="0">
                <a:latin typeface="Times New Roman" pitchFamily="18" charset="0"/>
                <a:cs typeface="Times New Roman" pitchFamily="18" charset="0"/>
              </a:rPr>
              <a:t>Ishaka</a:t>
            </a:r>
            <a:r>
              <a:rPr lang="en-US" dirty="0" smtClean="0">
                <a:latin typeface="Times New Roman" pitchFamily="18" charset="0"/>
                <a:cs typeface="Times New Roman" pitchFamily="18" charset="0"/>
              </a:rPr>
              <a:t> Adventist Hospital.</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234542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latin typeface="Times New Roman" pitchFamily="18" charset="0"/>
                <a:cs typeface="Times New Roman" pitchFamily="18" charset="0"/>
              </a:rPr>
              <a:t>METHODS;</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STUDY DESIGN</a:t>
            </a:r>
            <a:r>
              <a:rPr lang="en-US" sz="3200" b="1" dirty="0" smtClean="0">
                <a:latin typeface="Times New Roman" pitchFamily="18" charset="0"/>
                <a:cs typeface="Times New Roman" pitchFamily="18" charset="0"/>
              </a:rPr>
              <a:t/>
            </a:r>
            <a:br>
              <a:rPr lang="en-US" sz="3200" b="1" dirty="0" smtClean="0">
                <a:latin typeface="Times New Roman" pitchFamily="18" charset="0"/>
                <a:cs typeface="Times New Roman" pitchFamily="18" charset="0"/>
              </a:rPr>
            </a:b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5715000"/>
          </a:xfrm>
        </p:spPr>
        <p:txBody>
          <a:bodyPr>
            <a:normAutofit/>
          </a:bodyPr>
          <a:lstStyle/>
          <a:p>
            <a:pPr marL="0" marR="0" algn="just">
              <a:lnSpc>
                <a:spcPct val="150000"/>
              </a:lnSpc>
              <a:spcBef>
                <a:spcPts val="0"/>
              </a:spcBef>
              <a:spcAft>
                <a:spcPts val="1000"/>
              </a:spcAft>
            </a:pPr>
            <a:r>
              <a:rPr lang="en-US" dirty="0">
                <a:latin typeface="Times New Roman" pitchFamily="18" charset="0"/>
                <a:ea typeface="Times New Roman"/>
                <a:cs typeface="Times New Roman" pitchFamily="18" charset="0"/>
              </a:rPr>
              <a:t>A quantitative and qualitative cross sectional study was conducted where by the questionnaires was availed to Mothers in maternity ward to fill. The health workers involved in the management of these patients was also requested to fill the questionnaire.</a:t>
            </a:r>
          </a:p>
          <a:p>
            <a:endParaRPr lang="en-US" dirty="0"/>
          </a:p>
        </p:txBody>
      </p:sp>
    </p:spTree>
    <p:extLst>
      <p:ext uri="{BB962C8B-B14F-4D97-AF65-F5344CB8AC3E}">
        <p14:creationId xmlns:p14="http://schemas.microsoft.com/office/powerpoint/2010/main" val="3480779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nSpc>
                <a:spcPct val="150000"/>
              </a:lnSpc>
            </a:pPr>
            <a:r>
              <a:rPr lang="en-US" sz="3200" b="1" dirty="0" smtClean="0">
                <a:latin typeface="Times New Roman" pitchFamily="18" charset="0"/>
                <a:cs typeface="Times New Roman" pitchFamily="18" charset="0"/>
              </a:rPr>
              <a:t>STUDY POPULATION</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76200" y="1143000"/>
            <a:ext cx="9067800" cy="5715000"/>
          </a:xfrm>
        </p:spPr>
        <p:txBody>
          <a:bodyPr>
            <a:normAutofit/>
          </a:bodyPr>
          <a:lstStyle/>
          <a:p>
            <a:pPr marL="0" marR="0" algn="just">
              <a:lnSpc>
                <a:spcPct val="150000"/>
              </a:lnSpc>
              <a:spcBef>
                <a:spcPts val="0"/>
              </a:spcBef>
              <a:spcAft>
                <a:spcPts val="1000"/>
              </a:spcAft>
            </a:pPr>
            <a:r>
              <a:rPr lang="en-US" dirty="0">
                <a:latin typeface="Times New Roman"/>
                <a:ea typeface="Times New Roman"/>
              </a:rPr>
              <a:t> </a:t>
            </a:r>
            <a:r>
              <a:rPr lang="en-US" dirty="0">
                <a:latin typeface="Times New Roman" pitchFamily="18" charset="0"/>
                <a:ea typeface="Times New Roman"/>
                <a:cs typeface="Times New Roman" pitchFamily="18" charset="0"/>
              </a:rPr>
              <a:t>The study targeted all women of reproductive age (15-44 years) </a:t>
            </a:r>
            <a:r>
              <a:rPr lang="en-US" dirty="0" smtClean="0">
                <a:latin typeface="Times New Roman" pitchFamily="18" charset="0"/>
                <a:ea typeface="Times New Roman"/>
                <a:cs typeface="Times New Roman" pitchFamily="18" charset="0"/>
              </a:rPr>
              <a:t>who </a:t>
            </a:r>
            <a:r>
              <a:rPr lang="en-US" dirty="0">
                <a:latin typeface="Times New Roman" pitchFamily="18" charset="0"/>
                <a:ea typeface="Times New Roman"/>
                <a:cs typeface="Times New Roman" pitchFamily="18" charset="0"/>
              </a:rPr>
              <a:t>were diagnosed with puerperal sepsis and other mothers in the postnatal ward who are not diagnosed with puerperal sepsis but consented to take part in the study. </a:t>
            </a:r>
          </a:p>
          <a:p>
            <a:endParaRPr lang="en-US" dirty="0"/>
          </a:p>
        </p:txBody>
      </p:sp>
    </p:spTree>
    <p:extLst>
      <p:ext uri="{BB962C8B-B14F-4D97-AF65-F5344CB8AC3E}">
        <p14:creationId xmlns:p14="http://schemas.microsoft.com/office/powerpoint/2010/main" val="348044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RESULTS; </a:t>
            </a:r>
            <a:br>
              <a:rPr lang="en-US" sz="3200" b="1" dirty="0" smtClean="0">
                <a:latin typeface="Times New Roman" pitchFamily="18" charset="0"/>
                <a:cs typeface="Times New Roman" pitchFamily="18" charset="0"/>
              </a:rPr>
            </a:br>
            <a:r>
              <a:rPr lang="en-US" sz="3200" b="1" dirty="0" smtClean="0">
                <a:latin typeface="Times New Roman" pitchFamily="18" charset="0"/>
                <a:cs typeface="Times New Roman" pitchFamily="18" charset="0"/>
              </a:rPr>
              <a:t>BURDENS OF PUERPERAL SEPSIS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371600"/>
            <a:ext cx="9144000" cy="5486400"/>
          </a:xfrm>
        </p:spPr>
        <p:txBody>
          <a:bodyPr>
            <a:normAutofit/>
          </a:bodyPr>
          <a:lstStyle/>
          <a:p>
            <a:pPr marL="0" marR="0" indent="0" algn="just">
              <a:lnSpc>
                <a:spcPct val="150000"/>
              </a:lnSpc>
              <a:spcBef>
                <a:spcPts val="0"/>
              </a:spcBef>
              <a:spcAft>
                <a:spcPts val="1000"/>
              </a:spcAft>
              <a:buNone/>
            </a:pPr>
            <a:r>
              <a:rPr lang="en-US" dirty="0" smtClean="0">
                <a:latin typeface="Times New Roman"/>
                <a:ea typeface="Calibri"/>
                <a:cs typeface="Arial"/>
              </a:rPr>
              <a:t>Majority </a:t>
            </a:r>
            <a:r>
              <a:rPr lang="en-US" dirty="0">
                <a:latin typeface="Times New Roman"/>
                <a:ea typeface="Calibri"/>
                <a:cs typeface="Arial"/>
              </a:rPr>
              <a:t>of mothers (59%) believed that puerperal sepsis can lead to a serious complication like infertility, fallopian tube blockage, chronic pelvic pain, acute morbidities and death and 41% don’t know.</a:t>
            </a:r>
            <a:endParaRPr lang="en-US" dirty="0">
              <a:ea typeface="Times New Roman"/>
              <a:cs typeface="Arial"/>
            </a:endParaRPr>
          </a:p>
          <a:p>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343484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FACTORS ASSOCIATED WITH PS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447800"/>
            <a:ext cx="9144000" cy="5334000"/>
          </a:xfrm>
        </p:spPr>
        <p:txBody>
          <a:bodyPr>
            <a:normAutofit/>
          </a:bodyPr>
          <a:lstStyle/>
          <a:p>
            <a:pPr algn="just">
              <a:lnSpc>
                <a:spcPct val="150000"/>
              </a:lnSpc>
            </a:pPr>
            <a:r>
              <a:rPr lang="en-US" dirty="0">
                <a:latin typeface="Times New Roman"/>
                <a:ea typeface="Calibri"/>
              </a:rPr>
              <a:t>In the study, only eight mothers out of seventy were diagnosed with puerperal sepsis and the major risk factors were; home birth (42%), socioeconomic factors (22%),inadequacy of food during pregnancy (28%), and multiple vaginal examinations (8%) </a:t>
            </a:r>
            <a:endParaRPr lang="en-US" dirty="0"/>
          </a:p>
        </p:txBody>
      </p:sp>
    </p:spTree>
    <p:extLst>
      <p:ext uri="{BB962C8B-B14F-4D97-AF65-F5344CB8AC3E}">
        <p14:creationId xmlns:p14="http://schemas.microsoft.com/office/powerpoint/2010/main" val="208744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latin typeface="Times New Roman" pitchFamily="18" charset="0"/>
                <a:cs typeface="Times New Roman" pitchFamily="18" charset="0"/>
              </a:rPr>
              <a:t>MANAGEMENT OF PS</a:t>
            </a:r>
            <a:endParaRPr lang="en-US" sz="3200" b="1" dirty="0">
              <a:latin typeface="Times New Roman" pitchFamily="18" charset="0"/>
              <a:cs typeface="Times New Roman" pitchFamily="18" charset="0"/>
            </a:endParaRPr>
          </a:p>
        </p:txBody>
      </p:sp>
      <p:sp>
        <p:nvSpPr>
          <p:cNvPr id="3" name="Content Placeholder 2"/>
          <p:cNvSpPr>
            <a:spLocks noGrp="1"/>
          </p:cNvSpPr>
          <p:nvPr>
            <p:ph idx="1"/>
          </p:nvPr>
        </p:nvSpPr>
        <p:spPr>
          <a:xfrm>
            <a:off x="0" y="1066800"/>
            <a:ext cx="9144000" cy="5791200"/>
          </a:xfrm>
        </p:spPr>
        <p:txBody>
          <a:bodyPr>
            <a:noAutofit/>
          </a:bodyPr>
          <a:lstStyle/>
          <a:p>
            <a:pPr algn="just">
              <a:lnSpc>
                <a:spcPct val="150000"/>
              </a:lnSpc>
            </a:pPr>
            <a:r>
              <a:rPr lang="en-US" dirty="0">
                <a:latin typeface="Times New Roman" pitchFamily="18" charset="0"/>
                <a:ea typeface="Calibri"/>
                <a:cs typeface="Times New Roman" pitchFamily="18" charset="0"/>
              </a:rPr>
              <a:t>Eighteen health workers who consented and are involved in the management these patient was interviewed and most of them gave their views that management of puerperal sepsis involves a multidisciplinary </a:t>
            </a:r>
            <a:r>
              <a:rPr lang="en-US" dirty="0" smtClean="0">
                <a:latin typeface="Times New Roman" pitchFamily="18" charset="0"/>
                <a:ea typeface="Calibri"/>
                <a:cs typeface="Times New Roman" pitchFamily="18" charset="0"/>
              </a:rPr>
              <a:t>collaboration </a:t>
            </a:r>
            <a:r>
              <a:rPr lang="en-US" dirty="0">
                <a:latin typeface="Times New Roman" pitchFamily="18" charset="0"/>
                <a:ea typeface="Calibri"/>
                <a:cs typeface="Times New Roman" pitchFamily="18" charset="0"/>
              </a:rPr>
              <a:t>such as observing aseptic technique during delivery, antibiotic therapy, improving health seeking behavior of the mothers</a:t>
            </a:r>
            <a:r>
              <a:rPr lang="en-US" dirty="0" smtClean="0">
                <a:latin typeface="Times New Roman" pitchFamily="18" charset="0"/>
                <a:ea typeface="Calibri"/>
                <a:cs typeface="Times New Roman" pitchFamily="18" charset="0"/>
              </a:rPr>
              <a:t>, and </a:t>
            </a:r>
            <a:r>
              <a:rPr lang="en-US" dirty="0">
                <a:latin typeface="Times New Roman" pitchFamily="18" charset="0"/>
                <a:ea typeface="Calibri"/>
                <a:cs typeface="Times New Roman" pitchFamily="18" charset="0"/>
              </a:rPr>
              <a:t>use of </a:t>
            </a:r>
            <a:r>
              <a:rPr lang="en-US" dirty="0" err="1" smtClean="0">
                <a:latin typeface="Times New Roman" pitchFamily="18" charset="0"/>
                <a:ea typeface="Calibri"/>
                <a:cs typeface="Times New Roman" pitchFamily="18" charset="0"/>
              </a:rPr>
              <a:t>partograph</a:t>
            </a:r>
            <a:r>
              <a:rPr lang="en-US" dirty="0" smtClean="0">
                <a:latin typeface="Times New Roman" pitchFamily="18" charset="0"/>
                <a:ea typeface="Calibri"/>
                <a:cs typeface="Times New Roman" pitchFamily="18" charset="0"/>
              </a:rPr>
              <a:t>. </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979625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470</TotalTime>
  <Words>674</Words>
  <Application>Microsoft Office PowerPoint</Application>
  <PresentationFormat>On-screen Show (4:3)</PresentationFormat>
  <Paragraphs>37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INTRODUCTION</vt:lpstr>
      <vt:lpstr>PROBLEM STATEMENT</vt:lpstr>
      <vt:lpstr>STUDTY OBJECTIVES</vt:lpstr>
      <vt:lpstr>METHODS; STUDY DESIGN </vt:lpstr>
      <vt:lpstr>STUDY POPULATION</vt:lpstr>
      <vt:lpstr>RESULTS;  BURDENS OF PUERPERAL SEPSIS</vt:lpstr>
      <vt:lpstr>FACTORS ASSOCIATED WITH PS</vt:lpstr>
      <vt:lpstr>MANAGEMENT OF PS</vt:lpstr>
      <vt:lpstr>DISCUSSION AND CONCLUSIONS DISCUSWION;</vt:lpstr>
      <vt:lpstr>CONCLUSIONS</vt:lpstr>
      <vt:lpstr>REFERENCES</vt:lpstr>
      <vt:lpstr>GOD BLESS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obong</dc:creator>
  <cp:lastModifiedBy>Doctor</cp:lastModifiedBy>
  <cp:revision>56</cp:revision>
  <dcterms:created xsi:type="dcterms:W3CDTF">2006-08-16T00:00:00Z</dcterms:created>
  <dcterms:modified xsi:type="dcterms:W3CDTF">2017-08-02T05:52:46Z</dcterms:modified>
</cp:coreProperties>
</file>